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showGuides="1">
      <p:cViewPr varScale="1">
        <p:scale>
          <a:sx n="84" d="100"/>
          <a:sy n="84" d="100"/>
        </p:scale>
        <p:origin x="102" y="17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C9F196-3891-4D51-9839-99B469EDA8D2}" type="datetimeFigureOut">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3669281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9F196-3891-4D51-9839-99B469EDA8D2}" type="datetimeFigureOut">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144776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9F196-3891-4D51-9839-99B469EDA8D2}" type="datetimeFigureOut">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3036133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C9F196-3891-4D51-9839-99B469EDA8D2}" type="datetimeFigureOut">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1177179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C9F196-3891-4D51-9839-99B469EDA8D2}" type="datetimeFigureOut">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3238181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C9F196-3891-4D51-9839-99B469EDA8D2}" type="datetimeFigureOut">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305964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C9F196-3891-4D51-9839-99B469EDA8D2}" type="datetimeFigureOut">
              <a:rPr lang="en-US" smtClean="0"/>
              <a:t>2/11/2020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4089057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C9F196-3891-4D51-9839-99B469EDA8D2}" type="datetimeFigureOut">
              <a:rPr lang="en-US" smtClean="0"/>
              <a:t>2/11/2020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3463831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9F196-3891-4D51-9839-99B469EDA8D2}" type="datetimeFigureOut">
              <a:rPr lang="en-US" smtClean="0"/>
              <a:t>2/11/2020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3601813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9F196-3891-4D51-9839-99B469EDA8D2}" type="datetimeFigureOut">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381182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C9F196-3891-4D51-9839-99B469EDA8D2}" type="datetimeFigureOut">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0C5121-E35A-45AB-B9B8-CC993A19F7F5}" type="slidenum">
              <a:rPr lang="en-US" smtClean="0"/>
              <a:t>‹#›</a:t>
            </a:fld>
            <a:endParaRPr lang="en-US"/>
          </a:p>
        </p:txBody>
      </p:sp>
    </p:spTree>
    <p:extLst>
      <p:ext uri="{BB962C8B-B14F-4D97-AF65-F5344CB8AC3E}">
        <p14:creationId xmlns:p14="http://schemas.microsoft.com/office/powerpoint/2010/main" val="2805472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C9F196-3891-4D51-9839-99B469EDA8D2}" type="datetimeFigureOut">
              <a:rPr lang="en-US" smtClean="0"/>
              <a:t>2/11/2020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0C5121-E35A-45AB-B9B8-CC993A19F7F5}" type="slidenum">
              <a:rPr lang="en-US" smtClean="0"/>
              <a:t>‹#›</a:t>
            </a:fld>
            <a:endParaRPr lang="en-US"/>
          </a:p>
        </p:txBody>
      </p:sp>
    </p:spTree>
    <p:extLst>
      <p:ext uri="{BB962C8B-B14F-4D97-AF65-F5344CB8AC3E}">
        <p14:creationId xmlns:p14="http://schemas.microsoft.com/office/powerpoint/2010/main" val="500785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00B050"/>
                </a:solidFill>
                <a:latin typeface="+mn-lt"/>
              </a:rPr>
              <a:t>Blanco y Verde</a:t>
            </a:r>
            <a:endParaRPr lang="en-US" b="1" dirty="0">
              <a:solidFill>
                <a:srgbClr val="00B050"/>
              </a:solidFill>
              <a:latin typeface="+mn-lt"/>
            </a:endParaRPr>
          </a:p>
        </p:txBody>
      </p:sp>
      <p:sp>
        <p:nvSpPr>
          <p:cNvPr id="3" name="Subtitle 2"/>
          <p:cNvSpPr>
            <a:spLocks noGrp="1"/>
          </p:cNvSpPr>
          <p:nvPr>
            <p:ph type="subTitle" idx="1"/>
          </p:nvPr>
        </p:nvSpPr>
        <p:spPr/>
        <p:txBody>
          <a:bodyPr/>
          <a:lstStyle/>
          <a:p>
            <a:r>
              <a:rPr lang="en-US" dirty="0" smtClean="0">
                <a:solidFill>
                  <a:srgbClr val="00B050"/>
                </a:solidFill>
                <a:latin typeface="+mj-lt"/>
              </a:rPr>
              <a:t>Noah Ledesma</a:t>
            </a:r>
            <a:endParaRPr lang="en-US" dirty="0">
              <a:solidFill>
                <a:srgbClr val="00B050"/>
              </a:solidFill>
              <a:latin typeface="+mj-lt"/>
            </a:endParaRPr>
          </a:p>
        </p:txBody>
      </p:sp>
    </p:spTree>
    <p:extLst>
      <p:ext uri="{BB962C8B-B14F-4D97-AF65-F5344CB8AC3E}">
        <p14:creationId xmlns:p14="http://schemas.microsoft.com/office/powerpoint/2010/main" val="15449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5927" y="862062"/>
            <a:ext cx="4520419" cy="5128986"/>
          </a:xfrm>
        </p:spPr>
      </p:pic>
      <p:sp>
        <p:nvSpPr>
          <p:cNvPr id="4" name="Text Placeholder 3"/>
          <p:cNvSpPr>
            <a:spLocks noGrp="1"/>
          </p:cNvSpPr>
          <p:nvPr>
            <p:ph type="body" sz="half" idx="2"/>
          </p:nvPr>
        </p:nvSpPr>
        <p:spPr>
          <a:xfrm>
            <a:off x="6096000" y="749518"/>
            <a:ext cx="5341034" cy="5358963"/>
          </a:xfrm>
        </p:spPr>
        <p:txBody>
          <a:bodyPr>
            <a:noAutofit/>
          </a:bodyPr>
          <a:lstStyle/>
          <a:p>
            <a:r>
              <a:rPr lang="en-US" sz="2000" b="1" dirty="0" smtClean="0"/>
              <a:t>Carmen Herrera</a:t>
            </a:r>
          </a:p>
          <a:p>
            <a:r>
              <a:rPr lang="en-US" sz="2000" i="1" dirty="0" smtClean="0">
                <a:latin typeface="+mj-lt"/>
              </a:rPr>
              <a:t>Blanco y Verde</a:t>
            </a:r>
          </a:p>
          <a:p>
            <a:r>
              <a:rPr lang="en-US" sz="2000" dirty="0" smtClean="0">
                <a:latin typeface="+mj-lt"/>
              </a:rPr>
              <a:t>1959</a:t>
            </a:r>
          </a:p>
          <a:p>
            <a:r>
              <a:rPr lang="en-US" sz="2000" dirty="0" smtClean="0">
                <a:latin typeface="+mj-lt"/>
              </a:rPr>
              <a:t>68 ⅛ × 60 ½ in.</a:t>
            </a:r>
          </a:p>
          <a:p>
            <a:r>
              <a:rPr lang="en-US" sz="2000" dirty="0" smtClean="0">
                <a:latin typeface="+mj-lt"/>
              </a:rPr>
              <a:t>Acrylic on canvas</a:t>
            </a:r>
          </a:p>
          <a:p>
            <a:r>
              <a:rPr lang="en-US" sz="2000" dirty="0" smtClean="0">
                <a:latin typeface="+mj-lt"/>
              </a:rPr>
              <a:t>Purchased with funds from the Painting and Sculpture Committee of the Whitney Museum of American Art.</a:t>
            </a:r>
          </a:p>
          <a:p>
            <a:r>
              <a:rPr lang="en-US" sz="2000" dirty="0" smtClean="0">
                <a:latin typeface="+mj-lt"/>
              </a:rPr>
              <a:t>Accession number: 2014.63</a:t>
            </a:r>
          </a:p>
          <a:p>
            <a:r>
              <a:rPr lang="en-US" sz="2000" dirty="0" smtClean="0">
                <a:latin typeface="+mj-lt"/>
              </a:rPr>
              <a:t>The painting is composed of a short, solid green triangle. Each of the three sides are perfectly straight. The base of the triangle rests about a third of the way up the canvas, the sides are stretched across the width, and the apex points toward the middle-top. Above and below the triangle is solid white.</a:t>
            </a:r>
          </a:p>
        </p:txBody>
      </p:sp>
    </p:spTree>
    <p:extLst>
      <p:ext uri="{BB962C8B-B14F-4D97-AF65-F5344CB8AC3E}">
        <p14:creationId xmlns:p14="http://schemas.microsoft.com/office/powerpoint/2010/main" val="33035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mn-lt"/>
              </a:rPr>
              <a:t>Biography</a:t>
            </a:r>
            <a:endParaRPr lang="en-US" b="1" dirty="0">
              <a:solidFill>
                <a:srgbClr val="00B050"/>
              </a:solidFill>
              <a:latin typeface="+mn-lt"/>
            </a:endParaRPr>
          </a:p>
        </p:txBody>
      </p:sp>
      <p:sp>
        <p:nvSpPr>
          <p:cNvPr id="3" name="Content Placeholder 2"/>
          <p:cNvSpPr>
            <a:spLocks noGrp="1"/>
          </p:cNvSpPr>
          <p:nvPr>
            <p:ph idx="1"/>
          </p:nvPr>
        </p:nvSpPr>
        <p:spPr>
          <a:xfrm>
            <a:off x="838200" y="1825625"/>
            <a:ext cx="10515600" cy="4351338"/>
          </a:xfrm>
        </p:spPr>
        <p:txBody>
          <a:bodyPr>
            <a:normAutofit fontScale="92500" lnSpcReduction="10000"/>
          </a:bodyPr>
          <a:lstStyle/>
          <a:p>
            <a:pPr marL="0" indent="0">
              <a:buNone/>
            </a:pPr>
            <a:r>
              <a:rPr lang="en-US" dirty="0">
                <a:latin typeface="+mj-lt"/>
              </a:rPr>
              <a:t>Carmen Herrera was born in </a:t>
            </a:r>
            <a:r>
              <a:rPr lang="en-US" dirty="0" smtClean="0">
                <a:latin typeface="+mj-lt"/>
              </a:rPr>
              <a:t>1915 </a:t>
            </a:r>
            <a:r>
              <a:rPr lang="en-US" dirty="0">
                <a:latin typeface="+mj-lt"/>
              </a:rPr>
              <a:t>in Havana, Cuba. There she began her studies in architecture, which ignited her lifelong love for straight </a:t>
            </a:r>
            <a:r>
              <a:rPr lang="en-US" dirty="0" smtClean="0">
                <a:latin typeface="+mj-lt"/>
              </a:rPr>
              <a:t>lines, although she soon turned her focus to painting. </a:t>
            </a:r>
            <a:r>
              <a:rPr lang="en-US" dirty="0">
                <a:latin typeface="+mj-lt"/>
              </a:rPr>
              <a:t>During her "Parisian sojourn" from 1948 to 1954, she was exposed to a myriad of European influences that fostered and cultivated the development of her signature abstract minimalist style. However, upon settling in New York in 1954, her hard-edged geometric work was largely ignored amidst the wave of Abstract Expressionism. Herrera was excluded from the American art canon, owing to her being a woman of Cuban descent. Nevertheless her love for painting fueled her work, and she continued to labor in relative obscurity for decades. Finally, she was discovered by the art world in her late 80's, and a string of exhibitions launched her </a:t>
            </a:r>
            <a:r>
              <a:rPr lang="en-US" dirty="0" smtClean="0">
                <a:latin typeface="+mj-lt"/>
              </a:rPr>
              <a:t>into </a:t>
            </a:r>
            <a:r>
              <a:rPr lang="en-US" dirty="0">
                <a:latin typeface="+mj-lt"/>
              </a:rPr>
              <a:t>long-awaited and well-deserved acclaim.</a:t>
            </a:r>
          </a:p>
        </p:txBody>
      </p:sp>
    </p:spTree>
    <p:extLst>
      <p:ext uri="{BB962C8B-B14F-4D97-AF65-F5344CB8AC3E}">
        <p14:creationId xmlns:p14="http://schemas.microsoft.com/office/powerpoint/2010/main" val="1586099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mn-lt"/>
              </a:rPr>
              <a:t>Exhibition Record</a:t>
            </a:r>
            <a:endParaRPr lang="en-US" b="1" dirty="0">
              <a:solidFill>
                <a:srgbClr val="00B050"/>
              </a:solidFill>
              <a:latin typeface="+mn-lt"/>
            </a:endParaRPr>
          </a:p>
        </p:txBody>
      </p:sp>
      <p:sp>
        <p:nvSpPr>
          <p:cNvPr id="3" name="Content Placeholder 2"/>
          <p:cNvSpPr>
            <a:spLocks noGrp="1"/>
          </p:cNvSpPr>
          <p:nvPr>
            <p:ph sz="half" idx="1"/>
          </p:nvPr>
        </p:nvSpPr>
        <p:spPr>
          <a:xfrm>
            <a:off x="838200" y="1608455"/>
            <a:ext cx="5181600" cy="4351338"/>
          </a:xfrm>
        </p:spPr>
        <p:txBody>
          <a:bodyPr>
            <a:noAutofit/>
          </a:bodyPr>
          <a:lstStyle/>
          <a:p>
            <a:r>
              <a:rPr lang="en-US" sz="1600" dirty="0">
                <a:latin typeface="+mj-lt"/>
              </a:rPr>
              <a:t>1933 - ‘</a:t>
            </a:r>
            <a:r>
              <a:rPr lang="en-US" sz="1600" dirty="0" err="1">
                <a:latin typeface="+mj-lt"/>
              </a:rPr>
              <a:t>Exposición</a:t>
            </a:r>
            <a:r>
              <a:rPr lang="en-US" sz="1600" dirty="0">
                <a:latin typeface="+mj-lt"/>
              </a:rPr>
              <a:t> de </a:t>
            </a:r>
            <a:r>
              <a:rPr lang="en-US" sz="1600" dirty="0" err="1">
                <a:latin typeface="+mj-lt"/>
              </a:rPr>
              <a:t>Autorretratos</a:t>
            </a:r>
            <a:r>
              <a:rPr lang="en-US" sz="1600" dirty="0">
                <a:latin typeface="+mj-lt"/>
              </a:rPr>
              <a:t>’, </a:t>
            </a:r>
            <a:r>
              <a:rPr lang="en-US" sz="1600" dirty="0" err="1">
                <a:latin typeface="+mj-lt"/>
              </a:rPr>
              <a:t>Círculo</a:t>
            </a:r>
            <a:r>
              <a:rPr lang="en-US" sz="1600" dirty="0">
                <a:latin typeface="+mj-lt"/>
              </a:rPr>
              <a:t> de </a:t>
            </a:r>
            <a:r>
              <a:rPr lang="en-US" sz="1600" dirty="0" err="1">
                <a:latin typeface="+mj-lt"/>
              </a:rPr>
              <a:t>Bellas</a:t>
            </a:r>
            <a:r>
              <a:rPr lang="en-US" sz="1600" dirty="0">
                <a:latin typeface="+mj-lt"/>
              </a:rPr>
              <a:t> </a:t>
            </a:r>
            <a:r>
              <a:rPr lang="en-US" sz="1600" dirty="0" err="1">
                <a:latin typeface="+mj-lt"/>
              </a:rPr>
              <a:t>Artes</a:t>
            </a:r>
            <a:r>
              <a:rPr lang="en-US" sz="1600" dirty="0">
                <a:latin typeface="+mj-lt"/>
              </a:rPr>
              <a:t>, Havana, Cuba</a:t>
            </a:r>
            <a:endParaRPr lang="en-US" sz="1600" b="0" dirty="0" smtClean="0">
              <a:effectLst/>
              <a:latin typeface="+mj-lt"/>
            </a:endParaRPr>
          </a:p>
          <a:p>
            <a:r>
              <a:rPr lang="en-US" sz="1600" dirty="0">
                <a:latin typeface="+mj-lt"/>
              </a:rPr>
              <a:t>1937 - ‘</a:t>
            </a:r>
            <a:r>
              <a:rPr lang="en-US" sz="1600" dirty="0" err="1">
                <a:latin typeface="+mj-lt"/>
              </a:rPr>
              <a:t>Primera</a:t>
            </a:r>
            <a:r>
              <a:rPr lang="en-US" sz="1600" dirty="0">
                <a:latin typeface="+mj-lt"/>
              </a:rPr>
              <a:t> </a:t>
            </a:r>
            <a:r>
              <a:rPr lang="en-US" sz="1600" dirty="0" err="1">
                <a:latin typeface="+mj-lt"/>
              </a:rPr>
              <a:t>Exposición</a:t>
            </a:r>
            <a:r>
              <a:rPr lang="en-US" sz="1600" dirty="0">
                <a:latin typeface="+mj-lt"/>
              </a:rPr>
              <a:t> de Arte </a:t>
            </a:r>
            <a:r>
              <a:rPr lang="en-US" sz="1600" dirty="0" err="1">
                <a:latin typeface="+mj-lt"/>
              </a:rPr>
              <a:t>Moderno</a:t>
            </a:r>
            <a:r>
              <a:rPr lang="en-US" sz="1600" dirty="0">
                <a:latin typeface="+mj-lt"/>
              </a:rPr>
              <a:t>, </a:t>
            </a:r>
            <a:r>
              <a:rPr lang="en-US" sz="1600" dirty="0" err="1">
                <a:latin typeface="+mj-lt"/>
              </a:rPr>
              <a:t>Pintura</a:t>
            </a:r>
            <a:r>
              <a:rPr lang="en-US" sz="1600" dirty="0">
                <a:latin typeface="+mj-lt"/>
              </a:rPr>
              <a:t> y </a:t>
            </a:r>
            <a:r>
              <a:rPr lang="en-US" sz="1600" dirty="0" err="1">
                <a:latin typeface="+mj-lt"/>
              </a:rPr>
              <a:t>Escultura</a:t>
            </a:r>
            <a:r>
              <a:rPr lang="en-US" sz="1600" dirty="0">
                <a:latin typeface="+mj-lt"/>
              </a:rPr>
              <a:t>’, </a:t>
            </a:r>
            <a:r>
              <a:rPr lang="en-US" sz="1600" dirty="0" err="1">
                <a:latin typeface="+mj-lt"/>
              </a:rPr>
              <a:t>Salones</a:t>
            </a:r>
            <a:r>
              <a:rPr lang="en-US" sz="1600" dirty="0">
                <a:latin typeface="+mj-lt"/>
              </a:rPr>
              <a:t> del Centro de </a:t>
            </a:r>
            <a:r>
              <a:rPr lang="en-US" sz="1600" dirty="0" err="1">
                <a:latin typeface="+mj-lt"/>
              </a:rPr>
              <a:t>Dependientes</a:t>
            </a:r>
            <a:r>
              <a:rPr lang="en-US" sz="1600" dirty="0">
                <a:latin typeface="+mj-lt"/>
              </a:rPr>
              <a:t>, Havana, Cuba</a:t>
            </a:r>
            <a:endParaRPr lang="en-US" sz="1600" b="0" dirty="0" smtClean="0">
              <a:effectLst/>
              <a:latin typeface="+mj-lt"/>
            </a:endParaRPr>
          </a:p>
          <a:p>
            <a:r>
              <a:rPr lang="en-US" sz="1600" dirty="0">
                <a:latin typeface="+mj-lt"/>
              </a:rPr>
              <a:t>1949-1953 - ‘Salon des </a:t>
            </a:r>
            <a:r>
              <a:rPr lang="en-US" sz="1600" dirty="0" err="1">
                <a:latin typeface="+mj-lt"/>
              </a:rPr>
              <a:t>Réalités</a:t>
            </a:r>
            <a:r>
              <a:rPr lang="en-US" sz="1600" dirty="0">
                <a:latin typeface="+mj-lt"/>
              </a:rPr>
              <a:t> </a:t>
            </a:r>
            <a:r>
              <a:rPr lang="en-US" sz="1600" dirty="0" err="1">
                <a:latin typeface="+mj-lt"/>
              </a:rPr>
              <a:t>Nouvelles</a:t>
            </a:r>
            <a:r>
              <a:rPr lang="en-US" sz="1600" dirty="0">
                <a:latin typeface="+mj-lt"/>
              </a:rPr>
              <a:t>’, </a:t>
            </a:r>
            <a:r>
              <a:rPr lang="en-US" sz="1600" dirty="0" err="1">
                <a:latin typeface="+mj-lt"/>
              </a:rPr>
              <a:t>Palais</a:t>
            </a:r>
            <a:r>
              <a:rPr lang="en-US" sz="1600" dirty="0">
                <a:latin typeface="+mj-lt"/>
              </a:rPr>
              <a:t> des Beaux-Art de la Ville de Paris, France</a:t>
            </a:r>
            <a:endParaRPr lang="en-US" sz="1600" b="0" dirty="0" smtClean="0">
              <a:effectLst/>
              <a:latin typeface="+mj-lt"/>
            </a:endParaRPr>
          </a:p>
          <a:p>
            <a:r>
              <a:rPr lang="en-US" sz="1600" dirty="0">
                <a:latin typeface="+mj-lt"/>
              </a:rPr>
              <a:t>1955 - </a:t>
            </a:r>
            <a:r>
              <a:rPr lang="en-US" sz="1600" dirty="0" err="1">
                <a:latin typeface="+mj-lt"/>
              </a:rPr>
              <a:t>Eglinton</a:t>
            </a:r>
            <a:r>
              <a:rPr lang="en-US" sz="1600" dirty="0">
                <a:latin typeface="+mj-lt"/>
              </a:rPr>
              <a:t> Gallery, Toronto, Canada</a:t>
            </a:r>
            <a:endParaRPr lang="en-US" sz="1600" b="0" dirty="0" smtClean="0">
              <a:effectLst/>
              <a:latin typeface="+mj-lt"/>
            </a:endParaRPr>
          </a:p>
          <a:p>
            <a:r>
              <a:rPr lang="en-US" sz="1600" dirty="0">
                <a:latin typeface="+mj-lt"/>
              </a:rPr>
              <a:t>1965 - Cisneros Gallery, New York, NY, USA</a:t>
            </a:r>
            <a:endParaRPr lang="en-US" sz="1600" b="0" dirty="0" smtClean="0">
              <a:effectLst/>
              <a:latin typeface="+mj-lt"/>
            </a:endParaRPr>
          </a:p>
          <a:p>
            <a:r>
              <a:rPr lang="en-US" sz="1600" dirty="0">
                <a:latin typeface="+mj-lt"/>
              </a:rPr>
              <a:t>1968 - ‘Five Latin American Artists at Work in New York’, Center for Inter-American Relations, New York, NY, USA</a:t>
            </a:r>
            <a:endParaRPr lang="en-US" sz="1600" b="0" dirty="0" smtClean="0">
              <a:effectLst/>
              <a:latin typeface="+mj-lt"/>
            </a:endParaRPr>
          </a:p>
          <a:p>
            <a:r>
              <a:rPr lang="en-US" sz="1600" dirty="0">
                <a:latin typeface="+mj-lt"/>
              </a:rPr>
              <a:t>1973 - ‘Women Choose Women’, New York Cultural Center, New York, NY, USA</a:t>
            </a:r>
            <a:endParaRPr lang="en-US" sz="1600" b="0" dirty="0" smtClean="0">
              <a:effectLst/>
              <a:latin typeface="+mj-lt"/>
            </a:endParaRPr>
          </a:p>
          <a:p>
            <a:r>
              <a:rPr lang="en-US" sz="1600" dirty="0">
                <a:latin typeface="+mj-lt"/>
              </a:rPr>
              <a:t>1979 - Institute of International Education, New York, NY, USA</a:t>
            </a:r>
            <a:endParaRPr lang="en-US" sz="1600" b="0" dirty="0" smtClean="0">
              <a:effectLst/>
              <a:latin typeface="+mj-lt"/>
            </a:endParaRPr>
          </a:p>
          <a:p>
            <a:r>
              <a:rPr lang="en-US" sz="1600" dirty="0">
                <a:latin typeface="+mj-lt"/>
              </a:rPr>
              <a:t>1986 - ‘Two Minimalists Four Decades Apart’ (with Elizabeth </a:t>
            </a:r>
            <a:r>
              <a:rPr lang="en-US" sz="1600" dirty="0" err="1">
                <a:latin typeface="+mj-lt"/>
              </a:rPr>
              <a:t>Poverono</a:t>
            </a:r>
            <a:r>
              <a:rPr lang="en-US" sz="1600" dirty="0">
                <a:latin typeface="+mj-lt"/>
              </a:rPr>
              <a:t>), </a:t>
            </a:r>
            <a:r>
              <a:rPr lang="en-US" sz="1600" dirty="0" err="1">
                <a:latin typeface="+mj-lt"/>
              </a:rPr>
              <a:t>Rastovski</a:t>
            </a:r>
            <a:r>
              <a:rPr lang="en-US" sz="1600" dirty="0">
                <a:latin typeface="+mj-lt"/>
              </a:rPr>
              <a:t> Gallery, New York, NY, </a:t>
            </a:r>
            <a:r>
              <a:rPr lang="en-US" sz="1600" dirty="0" smtClean="0">
                <a:latin typeface="+mj-lt"/>
              </a:rPr>
              <a:t>USA</a:t>
            </a:r>
            <a:endParaRPr lang="en-US" sz="1600" b="0" dirty="0" smtClean="0">
              <a:effectLst/>
              <a:latin typeface="+mj-lt"/>
            </a:endParaRPr>
          </a:p>
        </p:txBody>
      </p:sp>
      <p:sp>
        <p:nvSpPr>
          <p:cNvPr id="4" name="Content Placeholder 3"/>
          <p:cNvSpPr>
            <a:spLocks noGrp="1"/>
          </p:cNvSpPr>
          <p:nvPr>
            <p:ph sz="half" idx="2"/>
          </p:nvPr>
        </p:nvSpPr>
        <p:spPr>
          <a:xfrm>
            <a:off x="6172200" y="1597025"/>
            <a:ext cx="5181600" cy="4351338"/>
          </a:xfrm>
        </p:spPr>
        <p:txBody>
          <a:bodyPr>
            <a:noAutofit/>
          </a:bodyPr>
          <a:lstStyle/>
          <a:p>
            <a:r>
              <a:rPr lang="en-US" sz="1600" dirty="0" smtClean="0">
                <a:latin typeface="+mj-lt"/>
              </a:rPr>
              <a:t>1998 - ‘The Black and White Paintings, 1951-1959’, El </a:t>
            </a:r>
            <a:r>
              <a:rPr lang="en-US" sz="1600" dirty="0" err="1" smtClean="0">
                <a:latin typeface="+mj-lt"/>
              </a:rPr>
              <a:t>Museo</a:t>
            </a:r>
            <a:r>
              <a:rPr lang="en-US" sz="1600" dirty="0" smtClean="0">
                <a:latin typeface="+mj-lt"/>
              </a:rPr>
              <a:t> del Barrio, New York, NY, USA</a:t>
            </a:r>
            <a:endParaRPr lang="en-US" sz="1600" dirty="0" smtClean="0">
              <a:latin typeface="+mj-lt"/>
            </a:endParaRPr>
          </a:p>
          <a:p>
            <a:r>
              <a:rPr lang="en-US" sz="1600" dirty="0" smtClean="0">
                <a:latin typeface="+mj-lt"/>
              </a:rPr>
              <a:t>2005 </a:t>
            </a:r>
            <a:r>
              <a:rPr lang="en-US" sz="1600" dirty="0">
                <a:latin typeface="+mj-lt"/>
              </a:rPr>
              <a:t>- ‘The Forms of Silence: Carmen Herrera Abstract Works 1948-1976’, Miami Art Central, Miami, FL, USA</a:t>
            </a:r>
            <a:endParaRPr lang="en-US" sz="1600" b="0" dirty="0" smtClean="0">
              <a:effectLst/>
              <a:latin typeface="+mj-lt"/>
            </a:endParaRPr>
          </a:p>
          <a:p>
            <a:r>
              <a:rPr lang="en-US" sz="1600" dirty="0">
                <a:latin typeface="+mj-lt"/>
              </a:rPr>
              <a:t>2009 - ‘Carmen Herrera,’ Ikon Gallery, Birmingham, UK</a:t>
            </a:r>
            <a:endParaRPr lang="en-US" sz="1600" b="0" dirty="0" smtClean="0">
              <a:effectLst/>
              <a:latin typeface="+mj-lt"/>
            </a:endParaRPr>
          </a:p>
          <a:p>
            <a:r>
              <a:rPr lang="en-US" sz="1600" dirty="0">
                <a:latin typeface="+mj-lt"/>
              </a:rPr>
              <a:t>2010 - Museum </a:t>
            </a:r>
            <a:r>
              <a:rPr lang="en-US" sz="1600" dirty="0" err="1">
                <a:latin typeface="+mj-lt"/>
              </a:rPr>
              <a:t>Pfalzgalerie</a:t>
            </a:r>
            <a:r>
              <a:rPr lang="en-US" sz="1600" dirty="0">
                <a:latin typeface="+mj-lt"/>
              </a:rPr>
              <a:t> Kaiserslautern, Kaiserslautern, Germany</a:t>
            </a:r>
            <a:endParaRPr lang="en-US" sz="1600" b="0" dirty="0" smtClean="0">
              <a:effectLst/>
              <a:latin typeface="+mj-lt"/>
            </a:endParaRPr>
          </a:p>
          <a:p>
            <a:r>
              <a:rPr lang="en-US" sz="1600" dirty="0">
                <a:latin typeface="+mj-lt"/>
              </a:rPr>
              <a:t>2012 - ‘The Geometric Unconscious: A Century of Abstraction’, Sheldon Museum of Art, Lincoln, NE, USA</a:t>
            </a:r>
            <a:endParaRPr lang="en-US" sz="1600" b="0" dirty="0" smtClean="0">
              <a:effectLst/>
              <a:latin typeface="+mj-lt"/>
            </a:endParaRPr>
          </a:p>
          <a:p>
            <a:r>
              <a:rPr lang="en-US" sz="1600" dirty="0">
                <a:latin typeface="+mj-lt"/>
              </a:rPr>
              <a:t>2016 - ‘Carmen Herrera: Lines of Sight’, Whitney Museum of American Art, New York NY, USA</a:t>
            </a:r>
            <a:endParaRPr lang="en-US" sz="1600" b="0" dirty="0" smtClean="0">
              <a:effectLst/>
              <a:latin typeface="+mj-lt"/>
            </a:endParaRPr>
          </a:p>
          <a:p>
            <a:r>
              <a:rPr lang="en-US" sz="1600" dirty="0">
                <a:latin typeface="+mj-lt"/>
              </a:rPr>
              <a:t>2017 - ‘Carmen Herrera’, </a:t>
            </a:r>
            <a:r>
              <a:rPr lang="en-US" sz="1600" dirty="0" err="1">
                <a:latin typeface="+mj-lt"/>
              </a:rPr>
              <a:t>Lisson</a:t>
            </a:r>
            <a:r>
              <a:rPr lang="en-US" sz="1600" dirty="0">
                <a:latin typeface="+mj-lt"/>
              </a:rPr>
              <a:t> Gallery, London, UK</a:t>
            </a:r>
            <a:endParaRPr lang="en-US" sz="1600" b="0" dirty="0" smtClean="0">
              <a:effectLst/>
              <a:latin typeface="+mj-lt"/>
            </a:endParaRPr>
          </a:p>
          <a:p>
            <a:r>
              <a:rPr lang="en-US" sz="1600" dirty="0">
                <a:latin typeface="+mj-lt"/>
              </a:rPr>
              <a:t>2018 - ‘Carmen Herrera: </a:t>
            </a:r>
            <a:r>
              <a:rPr lang="en-US" sz="1600" dirty="0" err="1">
                <a:latin typeface="+mj-lt"/>
              </a:rPr>
              <a:t>Estructuras</a:t>
            </a:r>
            <a:r>
              <a:rPr lang="en-US" sz="1600" dirty="0">
                <a:latin typeface="+mj-lt"/>
              </a:rPr>
              <a:t>’, </a:t>
            </a:r>
            <a:r>
              <a:rPr lang="en-US" sz="1600" dirty="0" err="1">
                <a:latin typeface="+mj-lt"/>
              </a:rPr>
              <a:t>Lisson</a:t>
            </a:r>
            <a:r>
              <a:rPr lang="en-US" sz="1600" dirty="0">
                <a:latin typeface="+mj-lt"/>
              </a:rPr>
              <a:t> Gallery, New York, NY, USA</a:t>
            </a:r>
            <a:endParaRPr lang="en-US" sz="1600" b="0" dirty="0" smtClean="0">
              <a:effectLst/>
              <a:latin typeface="+mj-lt"/>
            </a:endParaRPr>
          </a:p>
          <a:p>
            <a:r>
              <a:rPr lang="en-US" sz="1600" dirty="0">
                <a:latin typeface="+mj-lt"/>
              </a:rPr>
              <a:t>2019 - ‘Carmen Herrera: </a:t>
            </a:r>
            <a:r>
              <a:rPr lang="en-US" sz="1600" dirty="0" err="1">
                <a:latin typeface="+mj-lt"/>
              </a:rPr>
              <a:t>Estructuras</a:t>
            </a:r>
            <a:r>
              <a:rPr lang="en-US" sz="1600" dirty="0">
                <a:latin typeface="+mj-lt"/>
              </a:rPr>
              <a:t> </a:t>
            </a:r>
            <a:r>
              <a:rPr lang="en-US" sz="1600" dirty="0" err="1">
                <a:latin typeface="+mj-lt"/>
              </a:rPr>
              <a:t>Monumentales</a:t>
            </a:r>
            <a:r>
              <a:rPr lang="en-US" sz="1600" dirty="0">
                <a:latin typeface="+mj-lt"/>
              </a:rPr>
              <a:t>', Public Art Fund, City Hall Park, New York, NY, </a:t>
            </a:r>
            <a:r>
              <a:rPr lang="en-US" sz="1600" dirty="0" smtClean="0">
                <a:latin typeface="+mj-lt"/>
              </a:rPr>
              <a:t>USA</a:t>
            </a:r>
            <a:endParaRPr lang="en-US" sz="1600" b="0" dirty="0" smtClean="0">
              <a:effectLst/>
              <a:latin typeface="+mj-lt"/>
            </a:endParaRPr>
          </a:p>
        </p:txBody>
      </p:sp>
    </p:spTree>
    <p:extLst>
      <p:ext uri="{BB962C8B-B14F-4D97-AF65-F5344CB8AC3E}">
        <p14:creationId xmlns:p14="http://schemas.microsoft.com/office/powerpoint/2010/main" val="1308147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mn-lt"/>
              </a:rPr>
              <a:t>Label</a:t>
            </a:r>
            <a:endParaRPr lang="en-US" b="1" dirty="0">
              <a:solidFill>
                <a:srgbClr val="00B050"/>
              </a:solidFill>
              <a:latin typeface="+mn-lt"/>
            </a:endParaRPr>
          </a:p>
        </p:txBody>
      </p:sp>
      <p:sp>
        <p:nvSpPr>
          <p:cNvPr id="3" name="Content Placeholder 2"/>
          <p:cNvSpPr>
            <a:spLocks noGrp="1"/>
          </p:cNvSpPr>
          <p:nvPr>
            <p:ph idx="1"/>
          </p:nvPr>
        </p:nvSpPr>
        <p:spPr/>
        <p:txBody>
          <a:bodyPr/>
          <a:lstStyle/>
          <a:p>
            <a:pPr marL="0" indent="0">
              <a:buNone/>
            </a:pPr>
            <a:r>
              <a:rPr lang="en-US" dirty="0">
                <a:latin typeface="+mj-lt"/>
              </a:rPr>
              <a:t>Squinting into the noonday sun, lift your eyes to a green hilltop resting on the horizon. Bright rays fill the sky, and reflect onto the still lake before </a:t>
            </a:r>
            <a:r>
              <a:rPr lang="en-US" dirty="0" smtClean="0">
                <a:latin typeface="+mj-lt"/>
              </a:rPr>
              <a:t>you. Encompassed </a:t>
            </a:r>
            <a:r>
              <a:rPr lang="en-US" dirty="0">
                <a:latin typeface="+mj-lt"/>
              </a:rPr>
              <a:t>by the wet, Cuban summer heat, you've just seen the world through the eyes of the abstract artist Carmen </a:t>
            </a:r>
            <a:r>
              <a:rPr lang="en-US" dirty="0" smtClean="0">
                <a:latin typeface="+mj-lt"/>
              </a:rPr>
              <a:t>Herrera. This piece is a product of what </a:t>
            </a:r>
            <a:r>
              <a:rPr lang="en-US" dirty="0">
                <a:latin typeface="+mj-lt"/>
              </a:rPr>
              <a:t>she describes as her “lifelong process of purification, a process of taking away what isn’t essential,” no doubt informed by her studies in architecture at the University of Havana in the city of her </a:t>
            </a:r>
            <a:r>
              <a:rPr lang="en-US" dirty="0" smtClean="0">
                <a:latin typeface="+mj-lt"/>
              </a:rPr>
              <a:t>birth. </a:t>
            </a:r>
            <a:r>
              <a:rPr lang="en-US" dirty="0">
                <a:latin typeface="+mj-lt"/>
              </a:rPr>
              <a:t>In this entry in her series </a:t>
            </a:r>
            <a:r>
              <a:rPr lang="en-US" i="1" dirty="0">
                <a:latin typeface="+mj-lt"/>
              </a:rPr>
              <a:t>Blanco y Verde</a:t>
            </a:r>
            <a:r>
              <a:rPr lang="en-US" dirty="0">
                <a:latin typeface="+mj-lt"/>
              </a:rPr>
              <a:t>, Herrera has expertly reduced this scenic experience to its bare essence. </a:t>
            </a:r>
          </a:p>
        </p:txBody>
      </p:sp>
    </p:spTree>
    <p:extLst>
      <p:ext uri="{BB962C8B-B14F-4D97-AF65-F5344CB8AC3E}">
        <p14:creationId xmlns:p14="http://schemas.microsoft.com/office/powerpoint/2010/main" val="2985017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mn-lt"/>
              </a:rPr>
              <a:t>Questions for the artist</a:t>
            </a:r>
            <a:endParaRPr lang="en-US" b="1" dirty="0">
              <a:solidFill>
                <a:srgbClr val="00B050"/>
              </a:solidFill>
              <a:latin typeface="+mn-lt"/>
            </a:endParaRPr>
          </a:p>
        </p:txBody>
      </p:sp>
      <p:sp>
        <p:nvSpPr>
          <p:cNvPr id="3" name="Content Placeholder 2"/>
          <p:cNvSpPr>
            <a:spLocks noGrp="1"/>
          </p:cNvSpPr>
          <p:nvPr>
            <p:ph idx="1"/>
          </p:nvPr>
        </p:nvSpPr>
        <p:spPr/>
        <p:txBody>
          <a:bodyPr/>
          <a:lstStyle/>
          <a:p>
            <a:pPr fontAlgn="base"/>
            <a:r>
              <a:rPr lang="en-US" dirty="0">
                <a:latin typeface="+mj-lt"/>
              </a:rPr>
              <a:t>Was the </a:t>
            </a:r>
            <a:r>
              <a:rPr lang="en-US" i="1" dirty="0">
                <a:latin typeface="+mj-lt"/>
              </a:rPr>
              <a:t>Blanco y Verde </a:t>
            </a:r>
            <a:r>
              <a:rPr lang="en-US" dirty="0">
                <a:latin typeface="+mj-lt"/>
              </a:rPr>
              <a:t>series based on any specific environment?</a:t>
            </a:r>
          </a:p>
          <a:p>
            <a:pPr fontAlgn="base"/>
            <a:r>
              <a:rPr lang="en-US" dirty="0">
                <a:latin typeface="+mj-lt"/>
              </a:rPr>
              <a:t>Is there a particular artist or movement that has had the biggest influence on your work</a:t>
            </a:r>
            <a:r>
              <a:rPr lang="en-US" dirty="0" smtClean="0">
                <a:latin typeface="+mj-lt"/>
              </a:rPr>
              <a:t>?</a:t>
            </a:r>
          </a:p>
          <a:p>
            <a:pPr fontAlgn="base"/>
            <a:r>
              <a:rPr lang="en-US" dirty="0">
                <a:latin typeface="+mj-lt"/>
              </a:rPr>
              <a:t>Would you have stayed in Paris if you could have</a:t>
            </a:r>
            <a:r>
              <a:rPr lang="en-US" dirty="0" smtClean="0">
                <a:latin typeface="+mj-lt"/>
              </a:rPr>
              <a:t>?</a:t>
            </a:r>
          </a:p>
          <a:p>
            <a:pPr fontAlgn="base"/>
            <a:r>
              <a:rPr lang="en-US" dirty="0" smtClean="0">
                <a:latin typeface="+mj-lt"/>
              </a:rPr>
              <a:t>How would you describe your work?</a:t>
            </a:r>
          </a:p>
          <a:p>
            <a:pPr fontAlgn="base"/>
            <a:r>
              <a:rPr lang="en-US" dirty="0">
                <a:latin typeface="+mj-lt"/>
              </a:rPr>
              <a:t>To what/who do you attribute your “discovery</a:t>
            </a:r>
            <a:r>
              <a:rPr lang="en-US" dirty="0" smtClean="0">
                <a:latin typeface="+mj-lt"/>
              </a:rPr>
              <a:t>”?</a:t>
            </a:r>
          </a:p>
          <a:p>
            <a:pPr fontAlgn="base"/>
            <a:r>
              <a:rPr lang="en-US" dirty="0">
                <a:latin typeface="+mj-lt"/>
              </a:rPr>
              <a:t>Do you have any advice for aspiring artists whose work isn’t noticed</a:t>
            </a:r>
            <a:r>
              <a:rPr lang="en-US" dirty="0" smtClean="0">
                <a:latin typeface="+mj-lt"/>
              </a:rPr>
              <a:t>?</a:t>
            </a:r>
          </a:p>
          <a:p>
            <a:pPr fontAlgn="base"/>
            <a:endParaRPr lang="en-US" dirty="0">
              <a:latin typeface="+mj-lt"/>
            </a:endParaRPr>
          </a:p>
          <a:p>
            <a:endParaRPr lang="en-US" dirty="0">
              <a:latin typeface="+mj-lt"/>
            </a:endParaRPr>
          </a:p>
        </p:txBody>
      </p:sp>
    </p:spTree>
    <p:extLst>
      <p:ext uri="{BB962C8B-B14F-4D97-AF65-F5344CB8AC3E}">
        <p14:creationId xmlns:p14="http://schemas.microsoft.com/office/powerpoint/2010/main" val="1111138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mn-lt"/>
              </a:rPr>
              <a:t>Works Cited</a:t>
            </a:r>
            <a:endParaRPr lang="en-US" b="1" dirty="0">
              <a:solidFill>
                <a:srgbClr val="00B050"/>
              </a:solidFill>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mj-lt"/>
              </a:rPr>
              <a:t>“Blanco y Verde.” </a:t>
            </a:r>
            <a:r>
              <a:rPr lang="en-US" i="1" dirty="0" smtClean="0">
                <a:latin typeface="+mj-lt"/>
              </a:rPr>
              <a:t>Whitney Museum of American Art</a:t>
            </a:r>
            <a:r>
              <a:rPr lang="en-US" dirty="0" smtClean="0">
                <a:latin typeface="+mj-lt"/>
              </a:rPr>
              <a:t>, Whitney Museum of American Art, whitney.org/collection/works/45126.</a:t>
            </a:r>
            <a:br>
              <a:rPr lang="en-US" dirty="0" smtClean="0">
                <a:latin typeface="+mj-lt"/>
              </a:rPr>
            </a:br>
            <a:endParaRPr lang="en-US" dirty="0" smtClean="0">
              <a:latin typeface="+mj-lt"/>
            </a:endParaRPr>
          </a:p>
          <a:p>
            <a:pPr marL="0" indent="0">
              <a:buNone/>
            </a:pPr>
            <a:r>
              <a:rPr lang="en-US" dirty="0" err="1">
                <a:latin typeface="+mj-lt"/>
              </a:rPr>
              <a:t>Indrisek</a:t>
            </a:r>
            <a:r>
              <a:rPr lang="en-US" dirty="0">
                <a:latin typeface="+mj-lt"/>
              </a:rPr>
              <a:t>, Scott. “Nothing More, Nothing Less.” </a:t>
            </a:r>
            <a:r>
              <a:rPr lang="en-US" i="1" dirty="0">
                <a:latin typeface="+mj-lt"/>
              </a:rPr>
              <a:t>Modern Painters</a:t>
            </a:r>
            <a:r>
              <a:rPr lang="en-US" dirty="0">
                <a:latin typeface="+mj-lt"/>
              </a:rPr>
              <a:t>, vol. 28, no. 6, June </a:t>
            </a:r>
            <a:r>
              <a:rPr lang="en-US" dirty="0" smtClean="0">
                <a:latin typeface="+mj-lt"/>
              </a:rPr>
              <a:t/>
            </a:r>
            <a:br>
              <a:rPr lang="en-US" dirty="0" smtClean="0">
                <a:latin typeface="+mj-lt"/>
              </a:rPr>
            </a:br>
            <a:r>
              <a:rPr lang="en-US" dirty="0" smtClean="0">
                <a:latin typeface="+mj-lt"/>
              </a:rPr>
              <a:t>2016, pp. 84–91. EBSCOhost, search.ebscohost.com/</a:t>
            </a:r>
            <a:r>
              <a:rPr lang="en-US" dirty="0" err="1" smtClean="0">
                <a:latin typeface="+mj-lt"/>
              </a:rPr>
              <a:t>login.aspx?direct</a:t>
            </a:r>
            <a:r>
              <a:rPr lang="en-US" dirty="0" smtClean="0">
                <a:latin typeface="+mj-lt"/>
              </a:rPr>
              <a:t>=</a:t>
            </a:r>
            <a:r>
              <a:rPr lang="en-US" dirty="0" err="1" smtClean="0">
                <a:latin typeface="+mj-lt"/>
              </a:rPr>
              <a:t>true&amp;db</a:t>
            </a:r>
            <a:r>
              <a:rPr lang="en-US" dirty="0" smtClean="0">
                <a:latin typeface="+mj-lt"/>
              </a:rPr>
              <a:t>=</a:t>
            </a:r>
            <a:r>
              <a:rPr lang="en-US" dirty="0" err="1" smtClean="0">
                <a:latin typeface="+mj-lt"/>
              </a:rPr>
              <a:t>aft&amp;AN</a:t>
            </a:r>
            <a:r>
              <a:rPr lang="en-US" dirty="0" smtClean="0">
                <a:latin typeface="+mj-lt"/>
              </a:rPr>
              <a:t>=115391667&amp;site=</a:t>
            </a:r>
            <a:r>
              <a:rPr lang="en-US" dirty="0" err="1" smtClean="0">
                <a:latin typeface="+mj-lt"/>
              </a:rPr>
              <a:t>ehost</a:t>
            </a:r>
            <a:r>
              <a:rPr lang="en-US" dirty="0" smtClean="0">
                <a:latin typeface="+mj-lt"/>
              </a:rPr>
              <a:t>-live.</a:t>
            </a:r>
            <a:endParaRPr lang="en-US" dirty="0">
              <a:latin typeface="+mj-lt"/>
            </a:endParaRPr>
          </a:p>
          <a:p>
            <a:pPr marL="0" indent="0">
              <a:buNone/>
            </a:pPr>
            <a:endParaRPr lang="en-US" dirty="0" smtClean="0">
              <a:latin typeface="+mj-lt"/>
            </a:endParaRPr>
          </a:p>
          <a:p>
            <a:pPr marL="0" indent="0">
              <a:buNone/>
            </a:pPr>
            <a:r>
              <a:rPr lang="en-US" dirty="0">
                <a:latin typeface="+mj-lt"/>
              </a:rPr>
              <a:t>“Carmen Herrera: Lines of Sight.” </a:t>
            </a:r>
            <a:r>
              <a:rPr lang="en-US" i="1" dirty="0">
                <a:latin typeface="+mj-lt"/>
              </a:rPr>
              <a:t>Whitney Museum of American Ar</a:t>
            </a:r>
            <a:r>
              <a:rPr lang="en-US" dirty="0">
                <a:latin typeface="+mj-lt"/>
              </a:rPr>
              <a:t>t, Whitney </a:t>
            </a:r>
            <a:r>
              <a:rPr lang="en-US" dirty="0" smtClean="0">
                <a:latin typeface="+mj-lt"/>
              </a:rPr>
              <a:t>Museum </a:t>
            </a:r>
            <a:r>
              <a:rPr lang="en-US" dirty="0">
                <a:latin typeface="+mj-lt"/>
              </a:rPr>
              <a:t>of American Art, whitney.org/Exhibitions/</a:t>
            </a:r>
            <a:r>
              <a:rPr lang="en-US" dirty="0" err="1">
                <a:latin typeface="+mj-lt"/>
              </a:rPr>
              <a:t>CarmenHerrera</a:t>
            </a:r>
            <a:r>
              <a:rPr lang="en-US" dirty="0">
                <a:latin typeface="+mj-lt"/>
              </a:rPr>
              <a:t>.</a:t>
            </a:r>
          </a:p>
          <a:p>
            <a:pPr marL="0" indent="0">
              <a:buNone/>
            </a:pPr>
            <a:endParaRPr lang="en-US" dirty="0" smtClean="0">
              <a:latin typeface="+mj-lt"/>
            </a:endParaRPr>
          </a:p>
          <a:p>
            <a:pPr marL="0" indent="0">
              <a:buNone/>
            </a:pPr>
            <a:r>
              <a:rPr lang="en-US" dirty="0" smtClean="0">
                <a:latin typeface="+mj-lt"/>
              </a:rPr>
              <a:t>“Carmen Herrera.” </a:t>
            </a:r>
            <a:r>
              <a:rPr lang="en-US" i="1" dirty="0" err="1" smtClean="0">
                <a:latin typeface="+mj-lt"/>
              </a:rPr>
              <a:t>Lisson</a:t>
            </a:r>
            <a:r>
              <a:rPr lang="en-US" i="1" dirty="0" smtClean="0">
                <a:latin typeface="+mj-lt"/>
              </a:rPr>
              <a:t> Gallery</a:t>
            </a:r>
            <a:r>
              <a:rPr lang="en-US" dirty="0" smtClean="0">
                <a:latin typeface="+mj-lt"/>
              </a:rPr>
              <a:t>, </a:t>
            </a:r>
            <a:r>
              <a:rPr lang="en-US" dirty="0" err="1" smtClean="0">
                <a:latin typeface="+mj-lt"/>
              </a:rPr>
              <a:t>Lisson</a:t>
            </a:r>
            <a:r>
              <a:rPr lang="en-US" dirty="0" smtClean="0">
                <a:latin typeface="+mj-lt"/>
              </a:rPr>
              <a:t> Gallery London Limited, www.lissongallery.com/artists/carmen-herrera.</a:t>
            </a:r>
          </a:p>
        </p:txBody>
      </p:sp>
    </p:spTree>
    <p:extLst>
      <p:ext uri="{BB962C8B-B14F-4D97-AF65-F5344CB8AC3E}">
        <p14:creationId xmlns:p14="http://schemas.microsoft.com/office/powerpoint/2010/main" val="2670608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800</Words>
  <Application>Microsoft Office PowerPoint</Application>
  <PresentationFormat>Widescreen</PresentationFormat>
  <Paragraphs>47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Blanco y Verde</vt:lpstr>
      <vt:lpstr>PowerPoint Presentation</vt:lpstr>
      <vt:lpstr>Biography</vt:lpstr>
      <vt:lpstr>Exhibition Record</vt:lpstr>
      <vt:lpstr>Label</vt:lpstr>
      <vt:lpstr>Questions for the artist</vt:lpstr>
      <vt:lpstr>Works Cited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Blanco y Verde</dc:title>
  <dc:creator>Admin</dc:creator>
  <cp:lastModifiedBy>Admin</cp:lastModifiedBy>
  <cp:revision>10</cp:revision>
  <dcterms:created xsi:type="dcterms:W3CDTF">2020-02-12T00:02:02Z</dcterms:created>
  <dcterms:modified xsi:type="dcterms:W3CDTF">2020-02-12T00:54:49Z</dcterms:modified>
</cp:coreProperties>
</file>